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13716000" cx="24377650"/>
  <p:notesSz cx="6858000" cy="9144000"/>
  <p:embeddedFontLst>
    <p:embeddedFont>
      <p:font typeface="Roboto Thin"/>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Amatic SC"/>
      <p:regular r:id="rId55"/>
      <p:bold r:id="rId56"/>
    </p:embeddedFont>
    <p:embeddedFont>
      <p:font typeface="Inconsolata"/>
      <p:regular r:id="rId57"/>
      <p:bold r:id="rId58"/>
    </p:embeddedFont>
    <p:embeddedFont>
      <p:font typeface="Poppins"/>
      <p:regular r:id="rId59"/>
      <p:bold r:id="rId60"/>
      <p:italic r:id="rId61"/>
      <p:boldItalic r:id="rId62"/>
    </p:embeddedFont>
    <p:embeddedFont>
      <p:font typeface="Lato Light"/>
      <p:regular r:id="rId63"/>
      <p:bold r:id="rId64"/>
      <p:italic r:id="rId65"/>
      <p:boldItalic r:id="rId66"/>
    </p:embeddedFont>
    <p:embeddedFont>
      <p:font typeface="Poppins Medium"/>
      <p:regular r:id="rId67"/>
      <p:bold r:id="rId68"/>
      <p:italic r:id="rId69"/>
      <p:boldItalic r:id="rId70"/>
    </p:embeddedFont>
    <p:embeddedFont>
      <p:font typeface="Roboto Light"/>
      <p:regular r:id="rId71"/>
      <p:bold r:id="rId72"/>
      <p:italic r:id="rId73"/>
      <p:boldItalic r:id="rId74"/>
    </p:embeddedFon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AE7B7F-BF9E-4217-B067-B070DE108C63}">
  <a:tblStyle styleId="{1AAE7B7F-BF9E-4217-B067-B070DE108C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font" Target="fonts/RobotoLight-boldItalic.fntdata"/><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font" Target="fonts/RobotoLight-regular.fntdata"/><Relationship Id="rId70" Type="http://schemas.openxmlformats.org/officeDocument/2006/relationships/font" Target="fonts/Poppi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4.xml"/><Relationship Id="rId66" Type="http://schemas.openxmlformats.org/officeDocument/2006/relationships/font" Target="fonts/LatoLight-boldItalic.fntdata"/><Relationship Id="rId21" Type="http://schemas.openxmlformats.org/officeDocument/2006/relationships/slide" Target="slides/slide13.xml"/><Relationship Id="rId65" Type="http://schemas.openxmlformats.org/officeDocument/2006/relationships/font" Target="fonts/LatoLight-italic.fntdata"/><Relationship Id="rId24" Type="http://schemas.openxmlformats.org/officeDocument/2006/relationships/slide" Target="slides/slide16.xml"/><Relationship Id="rId68" Type="http://schemas.openxmlformats.org/officeDocument/2006/relationships/font" Target="fonts/PoppinsMedium-bold.fntdata"/><Relationship Id="rId23" Type="http://schemas.openxmlformats.org/officeDocument/2006/relationships/slide" Target="slides/slide15.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55" Type="http://schemas.openxmlformats.org/officeDocument/2006/relationships/font" Target="fonts/AmaticSC-regular.fntdata"/><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57" Type="http://schemas.openxmlformats.org/officeDocument/2006/relationships/font" Target="fonts/Inconsolata-regular.fntdata"/><Relationship Id="rId12" Type="http://schemas.openxmlformats.org/officeDocument/2006/relationships/slide" Target="slides/slide4.xml"/><Relationship Id="rId56" Type="http://schemas.openxmlformats.org/officeDocument/2006/relationships/font" Target="fonts/AmaticSC-bold.fntdata"/><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font" Target="fonts/Inconsolat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b658c465e2_5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b658c465e2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b658c465e2_5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b658c465e2_5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b658c465e2_5_7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b658c465e2_5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b658c465e2_5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b658c465e2_5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2b658c465e2_5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b658c465e2_5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b658c465e2_5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b658c465e2_5_10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b658c465e2_5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b658c465e2_5_1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b658c465e2_5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b658c465e2_5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b658c465e2_5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g2b658c465e2_5_1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b658c465e2_5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b658c465e2_5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g2b658c465e2_5_1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b658c465e2_5_14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b658c465e2_5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b658c465e2_5_15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b658c465e2_5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b658c465e2_5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b658c465e2_5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2b658c465e2_5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b658c465e2_5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b658c465e2_5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2b658c465e2_5_1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b658c465e2_5_17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b658c465e2_5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b658c465e2_5_18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b658c465e2_5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b658c465e2_5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b658c465e2_5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g2b658c465e2_5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b658c465e2_5_20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b658c465e2_5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b658c465e2_5_20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b658c465e2_5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b658c465e2_5_2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b658c465e2_5_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b658c465e2_5_2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b658c465e2_5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b658c465e2_5_22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b658c465e2_5_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b658c465e2_5_2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b658c465e2_5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b658c465e2_5_1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b658c465e2_5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b658c465e2_5_2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b658c465e2_5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b658c465e2_5_2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b658c465e2_5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2b658c465e2_5_25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2b658c465e2_5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b658c465e2_5_26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b658c465e2_5_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b658c465e2_5_26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b658c465e2_5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b658c465e2_5_2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b658c465e2_5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b658c465e2_5_3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b658c465e2_5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658c465e2_5_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658c465e2_5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b658c465e2_5_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b658c465e2_5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b658c465e2_5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b658c465e2_5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b658c465e2_5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b658c465e2_5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g2b658c465e2_5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0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9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2.png"/><Relationship Id="rId4" Type="http://schemas.openxmlformats.org/officeDocument/2006/relationships/image" Target="../media/image108.png"/><Relationship Id="rId5"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mailto:SOC@VSI-compan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9.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1.png"/><Relationship Id="rId4" Type="http://schemas.openxmlformats.org/officeDocument/2006/relationships/image" Target="../media/image118.png"/><Relationship Id="rId5"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1.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1.png"/><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2" y="17722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 3</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b="1" lang="en-US" sz="9000">
                <a:latin typeface="Roboto"/>
                <a:ea typeface="Roboto"/>
                <a:cs typeface="Roboto"/>
                <a:sym typeface="Roboto"/>
              </a:rPr>
              <a:t>By: </a:t>
            </a:r>
            <a:r>
              <a:rPr b="1" lang="en-US" sz="8800">
                <a:latin typeface="Roboto"/>
                <a:ea typeface="Roboto"/>
                <a:cs typeface="Roboto"/>
                <a:sym typeface="Roboto"/>
              </a:rPr>
              <a:t>Mohammed Odeh</a:t>
            </a:r>
            <a:endParaRPr b="1" sz="8800">
              <a:latin typeface="Roboto"/>
              <a:ea typeface="Roboto"/>
              <a:cs typeface="Roboto"/>
              <a:sym typeface="Roboto"/>
            </a:endParaRPr>
          </a:p>
          <a:p>
            <a:pPr indent="0" lvl="0" marL="0" rtl="0" algn="ctr">
              <a:spcBef>
                <a:spcPts val="0"/>
              </a:spcBef>
              <a:spcAft>
                <a:spcPts val="0"/>
              </a:spcAft>
              <a:buNone/>
            </a:pPr>
            <a:r>
              <a:rPr b="1" lang="en-US" sz="8800">
                <a:latin typeface="Roboto"/>
                <a:ea typeface="Roboto"/>
                <a:cs typeface="Roboto"/>
                <a:sym typeface="Roboto"/>
              </a:rPr>
              <a:t>Janvalsi Petit</a:t>
            </a:r>
            <a:endParaRPr b="1" sz="8800">
              <a:latin typeface="Roboto"/>
              <a:ea typeface="Roboto"/>
              <a:cs typeface="Roboto"/>
              <a:sym typeface="Roboto"/>
            </a:endParaRPr>
          </a:p>
          <a:p>
            <a:pPr indent="0" lvl="0" marL="0" rtl="0" algn="ctr">
              <a:spcBef>
                <a:spcPts val="0"/>
              </a:spcBef>
              <a:spcAft>
                <a:spcPts val="0"/>
              </a:spcAft>
              <a:buNone/>
            </a:pPr>
            <a:r>
              <a:rPr b="1" lang="en-US" sz="8800">
                <a:latin typeface="Roboto"/>
                <a:ea typeface="Roboto"/>
                <a:cs typeface="Roboto"/>
                <a:sym typeface="Roboto"/>
              </a:rPr>
              <a:t>Richard Scott</a:t>
            </a:r>
            <a:endParaRPr b="1" sz="8800">
              <a:latin typeface="Roboto"/>
              <a:ea typeface="Roboto"/>
              <a:cs typeface="Roboto"/>
              <a:sym typeface="Roboto"/>
            </a:endParaRPr>
          </a:p>
          <a:p>
            <a:pPr indent="0" lvl="0" marL="0" rtl="0" algn="ctr">
              <a:spcBef>
                <a:spcPts val="0"/>
              </a:spcBef>
              <a:spcAft>
                <a:spcPts val="0"/>
              </a:spcAft>
              <a:buNone/>
            </a:pPr>
            <a:r>
              <a:rPr b="1" lang="en-US" sz="8800">
                <a:latin typeface="Roboto"/>
                <a:ea typeface="Roboto"/>
                <a:cs typeface="Roboto"/>
                <a:sym typeface="Roboto"/>
              </a:rPr>
              <a:t>Eileen Kealy</a:t>
            </a:r>
            <a:endParaRPr b="1" sz="8800">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pic>
        <p:nvPicPr>
          <p:cNvPr id="1392" name="Google Shape;1392;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3" name="Google Shape;1393;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4" name="Google Shape;1394;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5" name="Google Shape;1395;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Reports—Windows</a:t>
            </a:r>
            <a:endParaRPr/>
          </a:p>
        </p:txBody>
      </p:sp>
      <p:sp>
        <p:nvSpPr>
          <p:cNvPr id="1401" name="Google Shape;140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2" name="Google Shape;1402;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3" name="Google Shape;1403;p93"/>
          <p:cNvGraphicFramePr/>
          <p:nvPr/>
        </p:nvGraphicFramePr>
        <p:xfrm>
          <a:off x="1191013" y="4487525"/>
          <a:ext cx="3000000" cy="3000000"/>
        </p:xfrm>
        <a:graphic>
          <a:graphicData uri="http://schemas.openxmlformats.org/drawingml/2006/table">
            <a:tbl>
              <a:tblPr>
                <a:noFill/>
                <a:tableStyleId>{1AAE7B7F-BF9E-4217-B067-B070DE108C63}</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Signatures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activity of logged in users as well as their ID numbers for each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Level</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total count of examination logs to understand the level of impact.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7400">
                <a:tc>
                  <a:txBody>
                    <a:bodyPr/>
                    <a:lstStyle/>
                    <a:p>
                      <a:pPr indent="0" lvl="0" marL="0" rtl="0" algn="ctr">
                        <a:spcBef>
                          <a:spcPts val="0"/>
                        </a:spcBef>
                        <a:spcAft>
                          <a:spcPts val="0"/>
                        </a:spcAft>
                        <a:buNone/>
                      </a:pPr>
                      <a:r>
                        <a:rPr lang="en-US" sz="4400">
                          <a:latin typeface="Roboto"/>
                          <a:ea typeface="Roboto"/>
                          <a:cs typeface="Roboto"/>
                          <a:sym typeface="Roboto"/>
                        </a:rPr>
                        <a:t>Status Failure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how many users were locked out and successfully logged in each hour.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Images of Reports—Windows</a:t>
            </a:r>
            <a:endParaRPr/>
          </a:p>
        </p:txBody>
      </p:sp>
      <p:sp>
        <p:nvSpPr>
          <p:cNvPr id="1410" name="Google Shape;141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2" name="Google Shape;1412;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4"/>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7" name="Google Shape;1417;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8" name="Google Shape;1418;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9" name="Google Shape;1419;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0" name="Google Shape;1420;p94"/>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1" name="Google Shape;1421;p94"/>
          <p:cNvPicPr preferRelativeResize="0"/>
          <p:nvPr/>
        </p:nvPicPr>
        <p:blipFill>
          <a:blip r:embed="rId3">
            <a:alphaModFix/>
          </a:blip>
          <a:stretch>
            <a:fillRect/>
          </a:stretch>
        </p:blipFill>
        <p:spPr>
          <a:xfrm>
            <a:off x="-32800" y="1744550"/>
            <a:ext cx="12661924" cy="5993399"/>
          </a:xfrm>
          <a:prstGeom prst="rect">
            <a:avLst/>
          </a:prstGeom>
          <a:noFill/>
          <a:ln>
            <a:noFill/>
          </a:ln>
        </p:spPr>
      </p:pic>
      <p:pic>
        <p:nvPicPr>
          <p:cNvPr id="1422" name="Google Shape;1422;p94"/>
          <p:cNvPicPr preferRelativeResize="0"/>
          <p:nvPr/>
        </p:nvPicPr>
        <p:blipFill>
          <a:blip r:embed="rId4">
            <a:alphaModFix/>
          </a:blip>
          <a:stretch>
            <a:fillRect/>
          </a:stretch>
        </p:blipFill>
        <p:spPr>
          <a:xfrm>
            <a:off x="12629125" y="1744550"/>
            <a:ext cx="11855299" cy="5880025"/>
          </a:xfrm>
          <a:prstGeom prst="rect">
            <a:avLst/>
          </a:prstGeom>
          <a:noFill/>
          <a:ln>
            <a:noFill/>
          </a:ln>
        </p:spPr>
      </p:pic>
      <p:pic>
        <p:nvPicPr>
          <p:cNvPr id="1423" name="Google Shape;1423;p94"/>
          <p:cNvPicPr preferRelativeResize="0"/>
          <p:nvPr/>
        </p:nvPicPr>
        <p:blipFill>
          <a:blip r:embed="rId5">
            <a:alphaModFix/>
          </a:blip>
          <a:stretch>
            <a:fillRect/>
          </a:stretch>
        </p:blipFill>
        <p:spPr>
          <a:xfrm>
            <a:off x="-32800" y="7472175"/>
            <a:ext cx="24443100" cy="633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Alerts—Windows</a:t>
            </a:r>
            <a:endParaRPr/>
          </a:p>
        </p:txBody>
      </p:sp>
      <p:sp>
        <p:nvSpPr>
          <p:cNvPr id="1429" name="Google Shape;1429;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0" name="Google Shape;1430;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1" name="Google Shape;1431;p95"/>
          <p:cNvGraphicFramePr/>
          <p:nvPr/>
        </p:nvGraphicFramePr>
        <p:xfrm>
          <a:off x="1296213" y="3863700"/>
          <a:ext cx="3000000" cy="3000000"/>
        </p:xfrm>
        <a:graphic>
          <a:graphicData uri="http://schemas.openxmlformats.org/drawingml/2006/table">
            <a:tbl>
              <a:tblPr>
                <a:noFill/>
                <a:tableStyleId>{1AAE7B7F-BF9E-4217-B067-B070DE108C63}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will notify </a:t>
                      </a:r>
                      <a:r>
                        <a:rPr lang="en-US" sz="4400" u="sng">
                          <a:solidFill>
                            <a:schemeClr val="hlink"/>
                          </a:solidFill>
                          <a:latin typeface="Roboto"/>
                          <a:ea typeface="Roboto"/>
                          <a:cs typeface="Roboto"/>
                          <a:sym typeface="Roboto"/>
                          <a:hlinkClick r:id="rId3"/>
                        </a:rPr>
                        <a:t>SOC@VSI-company.com</a:t>
                      </a:r>
                      <a:r>
                        <a:rPr lang="en-US" sz="4400">
                          <a:latin typeface="Roboto"/>
                          <a:ea typeface="Roboto"/>
                          <a:cs typeface="Roboto"/>
                          <a:sym typeface="Roboto"/>
                        </a:rPr>
                        <a:t> team when attempts are above baseline.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2" name="Google Shape;1432;p95"/>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looked at the data and found that 7 was above the average failed logins. It was lower than the most extreme amount of logins.   </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Alerts—Windows</a:t>
            </a:r>
            <a:endParaRPr/>
          </a:p>
        </p:txBody>
      </p:sp>
      <p:sp>
        <p:nvSpPr>
          <p:cNvPr id="1438" name="Google Shape;1438;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9" name="Google Shape;1439;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0" name="Google Shape;1440;p96"/>
          <p:cNvGraphicFramePr/>
          <p:nvPr/>
        </p:nvGraphicFramePr>
        <p:xfrm>
          <a:off x="1296213" y="3863700"/>
          <a:ext cx="3000000" cy="3000000"/>
        </p:xfrm>
        <a:graphic>
          <a:graphicData uri="http://schemas.openxmlformats.org/drawingml/2006/table">
            <a:tbl>
              <a:tblPr>
                <a:noFill/>
                <a:tableStyleId>{1AAE7B7F-BF9E-4217-B067-B070DE108C63}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Sucessfully_logged_on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Number of alerts resulting in 19 </a:t>
                      </a:r>
                      <a:r>
                        <a:rPr lang="en-US" sz="4400">
                          <a:latin typeface="Roboto"/>
                          <a:ea typeface="Roboto"/>
                          <a:cs typeface="Roboto"/>
                          <a:sym typeface="Roboto"/>
                        </a:rPr>
                        <a:t>successful</a:t>
                      </a:r>
                      <a:r>
                        <a:rPr lang="en-US" sz="4400">
                          <a:latin typeface="Roboto"/>
                          <a:ea typeface="Roboto"/>
                          <a:cs typeface="Roboto"/>
                          <a:sym typeface="Roboto"/>
                        </a:rPr>
                        <a:t>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19</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1" name="Google Shape;1441;p96"/>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Due to the large quantity of successful logins we set our thresholds at 19 to avoid alert fatigue. </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Alerts—Windows</a:t>
            </a:r>
            <a:endParaRPr/>
          </a:p>
        </p:txBody>
      </p:sp>
      <p:sp>
        <p:nvSpPr>
          <p:cNvPr id="1447" name="Google Shape;1447;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8" name="Google Shape;1448;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9" name="Google Shape;1449;p97"/>
          <p:cNvGraphicFramePr/>
          <p:nvPr/>
        </p:nvGraphicFramePr>
        <p:xfrm>
          <a:off x="1296213" y="3863700"/>
          <a:ext cx="3000000" cy="3000000"/>
        </p:xfrm>
        <a:graphic>
          <a:graphicData uri="http://schemas.openxmlformats.org/drawingml/2006/table">
            <a:tbl>
              <a:tblPr>
                <a:noFill/>
                <a:tableStyleId>{1AAE7B7F-BF9E-4217-B067-B070DE108C63}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Deleted _Account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when account is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19-20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0" name="Google Shape;1450;p97"/>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Due to large quantities of data we set threshold higher to avoid alert fatigue.</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Dashboards</a:t>
            </a:r>
            <a:r>
              <a:rPr lang="en-US"/>
              <a:t>—Windows</a:t>
            </a:r>
            <a:endParaRPr/>
          </a:p>
        </p:txBody>
      </p:sp>
      <p:sp>
        <p:nvSpPr>
          <p:cNvPr id="1457" name="Google Shape;1457;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8" name="Google Shape;1458;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9" name="Google Shape;1459;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0" name="Google Shape;1460;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61" name="Google Shape;1461;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62" name="Google Shape;1462;p98"/>
          <p:cNvPicPr preferRelativeResize="0"/>
          <p:nvPr/>
        </p:nvPicPr>
        <p:blipFill>
          <a:blip r:embed="rId3">
            <a:alphaModFix/>
          </a:blip>
          <a:stretch>
            <a:fillRect/>
          </a:stretch>
        </p:blipFill>
        <p:spPr>
          <a:xfrm>
            <a:off x="-32800" y="1495130"/>
            <a:ext cx="24066548" cy="6839550"/>
          </a:xfrm>
          <a:prstGeom prst="rect">
            <a:avLst/>
          </a:prstGeom>
          <a:noFill/>
          <a:ln>
            <a:noFill/>
          </a:ln>
        </p:spPr>
      </p:pic>
      <p:pic>
        <p:nvPicPr>
          <p:cNvPr id="1463" name="Google Shape;1463;p98"/>
          <p:cNvPicPr preferRelativeResize="0"/>
          <p:nvPr/>
        </p:nvPicPr>
        <p:blipFill>
          <a:blip r:embed="rId4">
            <a:alphaModFix/>
          </a:blip>
          <a:stretch>
            <a:fillRect/>
          </a:stretch>
        </p:blipFill>
        <p:spPr>
          <a:xfrm>
            <a:off x="155475" y="8334675"/>
            <a:ext cx="24066552" cy="530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Dashboards—Windows</a:t>
            </a:r>
            <a:endParaRPr/>
          </a:p>
        </p:txBody>
      </p:sp>
      <p:sp>
        <p:nvSpPr>
          <p:cNvPr id="1470" name="Google Shape;1470;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1" name="Google Shape;1471;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2" name="Google Shape;1472;p99"/>
          <p:cNvPicPr preferRelativeResize="0"/>
          <p:nvPr/>
        </p:nvPicPr>
        <p:blipFill>
          <a:blip r:embed="rId3">
            <a:alphaModFix/>
          </a:blip>
          <a:stretch>
            <a:fillRect/>
          </a:stretch>
        </p:blipFill>
        <p:spPr>
          <a:xfrm>
            <a:off x="264200" y="5681575"/>
            <a:ext cx="22466176" cy="4508625"/>
          </a:xfrm>
          <a:prstGeom prst="rect">
            <a:avLst/>
          </a:prstGeom>
          <a:noFill/>
          <a:ln>
            <a:noFill/>
          </a:ln>
        </p:spPr>
      </p:pic>
      <p:pic>
        <p:nvPicPr>
          <p:cNvPr id="1473" name="Google Shape;1473;p99"/>
          <p:cNvPicPr preferRelativeResize="0"/>
          <p:nvPr/>
        </p:nvPicPr>
        <p:blipFill>
          <a:blip r:embed="rId4">
            <a:alphaModFix/>
          </a:blip>
          <a:stretch>
            <a:fillRect/>
          </a:stretch>
        </p:blipFill>
        <p:spPr>
          <a:xfrm>
            <a:off x="152775" y="1423200"/>
            <a:ext cx="23991873" cy="4098525"/>
          </a:xfrm>
          <a:prstGeom prst="rect">
            <a:avLst/>
          </a:prstGeom>
          <a:noFill/>
          <a:ln>
            <a:noFill/>
          </a:ln>
        </p:spPr>
      </p:pic>
      <p:pic>
        <p:nvPicPr>
          <p:cNvPr id="1474" name="Google Shape;1474;p99"/>
          <p:cNvPicPr preferRelativeResize="0"/>
          <p:nvPr/>
        </p:nvPicPr>
        <p:blipFill>
          <a:blip r:embed="rId5">
            <a:alphaModFix/>
          </a:blip>
          <a:stretch>
            <a:fillRect/>
          </a:stretch>
        </p:blipFill>
        <p:spPr>
          <a:xfrm>
            <a:off x="910850" y="9740438"/>
            <a:ext cx="23687820" cy="32135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80" name="Google Shape;1480;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81" name="Google Shape;1481;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82" name="Google Shape;1482;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01"/>
          <p:cNvSpPr txBox="1"/>
          <p:nvPr>
            <p:ph type="title"/>
          </p:nvPr>
        </p:nvSpPr>
        <p:spPr>
          <a:xfrm>
            <a:off x="-32791" y="15240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Reports—Apache</a:t>
            </a:r>
            <a:endParaRPr/>
          </a:p>
        </p:txBody>
      </p:sp>
      <p:sp>
        <p:nvSpPr>
          <p:cNvPr id="1488" name="Google Shape;148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9" name="Google Shape;1489;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0" name="Google Shape;1490;p101"/>
          <p:cNvGraphicFramePr/>
          <p:nvPr/>
        </p:nvGraphicFramePr>
        <p:xfrm>
          <a:off x="1191013" y="4716125"/>
          <a:ext cx="3000000" cy="3000000"/>
        </p:xfrm>
        <a:graphic>
          <a:graphicData uri="http://schemas.openxmlformats.org/drawingml/2006/table">
            <a:tbl>
              <a:tblPr>
                <a:noFill/>
                <a:tableStyleId>{1AAE7B7F-BF9E-4217-B067-B070DE108C63}</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GET, HEAD, OPTIONS,POST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People from </a:t>
                      </a:r>
                      <a:r>
                        <a:rPr lang="en-US" sz="4400">
                          <a:latin typeface="Roboto"/>
                          <a:ea typeface="Roboto"/>
                          <a:cs typeface="Roboto"/>
                          <a:sym typeface="Roboto"/>
                        </a:rPr>
                        <a:t>various countries are trying to GET access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show the status of the HTTP response code EX. 404, 200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2"/>
          <p:cNvSpPr txBox="1"/>
          <p:nvPr>
            <p:ph type="title"/>
          </p:nvPr>
        </p:nvSpPr>
        <p:spPr>
          <a:xfrm>
            <a:off x="-473966" y="-48127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97" name="Google Shape;149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99" name="Google Shape;1499;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0" name="Google Shape;1500;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1" name="Google Shape;1501;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2" name="Google Shape;1502;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03" name="Google Shape;1503;p102"/>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504" name="Google Shape;1504;p102"/>
          <p:cNvPicPr preferRelativeResize="0"/>
          <p:nvPr/>
        </p:nvPicPr>
        <p:blipFill>
          <a:blip r:embed="rId3">
            <a:alphaModFix/>
          </a:blip>
          <a:stretch>
            <a:fillRect/>
          </a:stretch>
        </p:blipFill>
        <p:spPr>
          <a:xfrm>
            <a:off x="-32800" y="1423200"/>
            <a:ext cx="14418499" cy="5742275"/>
          </a:xfrm>
          <a:prstGeom prst="rect">
            <a:avLst/>
          </a:prstGeom>
          <a:noFill/>
          <a:ln>
            <a:noFill/>
          </a:ln>
        </p:spPr>
      </p:pic>
      <p:pic>
        <p:nvPicPr>
          <p:cNvPr id="1505" name="Google Shape;1505;p102"/>
          <p:cNvPicPr preferRelativeResize="0"/>
          <p:nvPr/>
        </p:nvPicPr>
        <p:blipFill>
          <a:blip r:embed="rId4">
            <a:alphaModFix/>
          </a:blip>
          <a:stretch>
            <a:fillRect/>
          </a:stretch>
        </p:blipFill>
        <p:spPr>
          <a:xfrm>
            <a:off x="-32800" y="7486325"/>
            <a:ext cx="24377652" cy="6229675"/>
          </a:xfrm>
          <a:prstGeom prst="rect">
            <a:avLst/>
          </a:prstGeom>
          <a:noFill/>
          <a:ln>
            <a:noFill/>
          </a:ln>
        </p:spPr>
      </p:pic>
      <p:pic>
        <p:nvPicPr>
          <p:cNvPr id="1506" name="Google Shape;1506;p102"/>
          <p:cNvPicPr preferRelativeResize="0"/>
          <p:nvPr/>
        </p:nvPicPr>
        <p:blipFill>
          <a:blip r:embed="rId5">
            <a:alphaModFix/>
          </a:blip>
          <a:stretch>
            <a:fillRect/>
          </a:stretch>
        </p:blipFill>
        <p:spPr>
          <a:xfrm>
            <a:off x="14385700" y="0"/>
            <a:ext cx="10024600" cy="71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Alerts—Apache</a:t>
            </a:r>
            <a:endParaRPr/>
          </a:p>
        </p:txBody>
      </p:sp>
      <p:sp>
        <p:nvSpPr>
          <p:cNvPr id="1512" name="Google Shape;1512;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3" name="Google Shape;1513;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4" name="Google Shape;1514;p103"/>
          <p:cNvGraphicFramePr/>
          <p:nvPr/>
        </p:nvGraphicFramePr>
        <p:xfrm>
          <a:off x="1296213" y="3863700"/>
          <a:ext cx="3000000" cy="3000000"/>
        </p:xfrm>
        <a:graphic>
          <a:graphicData uri="http://schemas.openxmlformats.org/drawingml/2006/table">
            <a:tbl>
              <a:tblPr>
                <a:noFill/>
                <a:tableStyleId>{1AAE7B7F-BF9E-4217-B067-B070DE108C63}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Alert Ukraine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600"/>
                        <a:t>Alert anytime we see activity from Ukraine </a:t>
                      </a:r>
                      <a:endParaRPr sz="3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15" name="Google Shape;1515;p103"/>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It’s important for the organization to know when foreign entities are trying to gain access to our internal logs. As a US based corporation, we need to ensure that our internal logs are kept secure. </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Alerts—Apache</a:t>
            </a:r>
            <a:endParaRPr/>
          </a:p>
        </p:txBody>
      </p:sp>
      <p:sp>
        <p:nvSpPr>
          <p:cNvPr id="1521" name="Google Shape;1521;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2" name="Google Shape;1522;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3" name="Google Shape;1523;p104"/>
          <p:cNvGraphicFramePr/>
          <p:nvPr/>
        </p:nvGraphicFramePr>
        <p:xfrm>
          <a:off x="1296213" y="3863700"/>
          <a:ext cx="3000000" cy="3000000"/>
        </p:xfrm>
        <a:graphic>
          <a:graphicData uri="http://schemas.openxmlformats.org/drawingml/2006/table">
            <a:tbl>
              <a:tblPr>
                <a:noFill/>
                <a:tableStyleId>{1AAE7B7F-BF9E-4217-B067-B070DE108C63}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Alert Post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Daily Alert of Post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4" name="Google Shape;1524;p104"/>
          <p:cNvSpPr txBox="1"/>
          <p:nvPr/>
        </p:nvSpPr>
        <p:spPr>
          <a:xfrm>
            <a:off x="2796500" y="7647250"/>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rgbClr val="374151"/>
                </a:solidFill>
                <a:latin typeface="Roboto"/>
                <a:ea typeface="Roboto"/>
                <a:cs typeface="Roboto"/>
                <a:sym typeface="Roboto"/>
              </a:rPr>
              <a:t>Justification:</a:t>
            </a:r>
            <a:r>
              <a:rPr lang="en-US" sz="4200">
                <a:solidFill>
                  <a:srgbClr val="374151"/>
                </a:solidFill>
                <a:latin typeface="Roboto"/>
                <a:ea typeface="Roboto"/>
                <a:cs typeface="Roboto"/>
                <a:sym typeface="Roboto"/>
              </a:rPr>
              <a:t> Apache alert posts can be used to monitor the performance of your web server. This includes tracking metrics such as response times, request rates, server load, and resource utilization. Identifying performance bottlenecks helps you optimize your server for better responsiveness and user experience.</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Dashboards—Apache</a:t>
            </a:r>
            <a:endParaRPr/>
          </a:p>
        </p:txBody>
      </p:sp>
      <p:sp>
        <p:nvSpPr>
          <p:cNvPr id="1531" name="Google Shape;153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2" name="Google Shape;1532;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3" name="Google Shape;1533;p105"/>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34" name="Google Shape;1534;p105"/>
          <p:cNvPicPr preferRelativeResize="0"/>
          <p:nvPr/>
        </p:nvPicPr>
        <p:blipFill rotWithShape="1">
          <a:blip r:embed="rId3">
            <a:alphaModFix/>
          </a:blip>
          <a:srcRect b="0" l="390" r="-389" t="0"/>
          <a:stretch/>
        </p:blipFill>
        <p:spPr>
          <a:xfrm>
            <a:off x="-433650" y="-1497852"/>
            <a:ext cx="23381749" cy="8493250"/>
          </a:xfrm>
          <a:prstGeom prst="rect">
            <a:avLst/>
          </a:prstGeom>
          <a:noFill/>
          <a:ln>
            <a:noFill/>
          </a:ln>
        </p:spPr>
      </p:pic>
      <p:pic>
        <p:nvPicPr>
          <p:cNvPr id="1535" name="Google Shape;1535;p105"/>
          <p:cNvPicPr preferRelativeResize="0"/>
          <p:nvPr/>
        </p:nvPicPr>
        <p:blipFill>
          <a:blip r:embed="rId4">
            <a:alphaModFix/>
          </a:blip>
          <a:stretch>
            <a:fillRect/>
          </a:stretch>
        </p:blipFill>
        <p:spPr>
          <a:xfrm>
            <a:off x="-32800" y="7465345"/>
            <a:ext cx="23381751" cy="57538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id="1540" name="Google Shape;1540;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41" name="Google Shape;1541;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42" name="Google Shape;1542;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43" name="Google Shape;1543;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Summary—Windows</a:t>
            </a:r>
            <a:endParaRPr/>
          </a:p>
        </p:txBody>
      </p:sp>
      <p:sp>
        <p:nvSpPr>
          <p:cNvPr id="1549" name="Google Shape;1549;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0" name="Google Shape;1550;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b="1" sz="4400">
              <a:solidFill>
                <a:schemeClr val="dk1"/>
              </a:solidFill>
            </a:endParaRPr>
          </a:p>
          <a:p>
            <a:pPr indent="0" lvl="0" marL="0" rtl="0" algn="ctr">
              <a:lnSpc>
                <a:spcPct val="115000"/>
              </a:lnSpc>
              <a:spcBef>
                <a:spcPts val="1200"/>
              </a:spcBef>
              <a:spcAft>
                <a:spcPts val="0"/>
              </a:spcAft>
              <a:buNone/>
            </a:pPr>
            <a:r>
              <a:rPr b="1" lang="en-US" sz="4000">
                <a:solidFill>
                  <a:schemeClr val="dk1"/>
                </a:solidFill>
              </a:rPr>
              <a:t>While analyzing our reports for windows attack logs we noticed:</a:t>
            </a:r>
            <a:endParaRPr b="1" sz="4000">
              <a:solidFill>
                <a:schemeClr val="dk1"/>
              </a:solidFill>
            </a:endParaRPr>
          </a:p>
          <a:p>
            <a:pPr indent="-482600" lvl="0" marL="457200" rtl="0" algn="ctr">
              <a:lnSpc>
                <a:spcPct val="115000"/>
              </a:lnSpc>
              <a:spcBef>
                <a:spcPts val="1000"/>
              </a:spcBef>
              <a:spcAft>
                <a:spcPts val="0"/>
              </a:spcAft>
              <a:buClr>
                <a:schemeClr val="dk1"/>
              </a:buClr>
              <a:buSzPts val="4000"/>
              <a:buChar char="-"/>
            </a:pPr>
            <a:r>
              <a:rPr lang="en-US" sz="4000">
                <a:solidFill>
                  <a:schemeClr val="dk1"/>
                </a:solidFill>
              </a:rPr>
              <a:t>A large spike in successful logins</a:t>
            </a:r>
            <a:endParaRPr sz="4000">
              <a:solidFill>
                <a:schemeClr val="dk1"/>
              </a:solidFill>
            </a:endParaRPr>
          </a:p>
          <a:p>
            <a:pPr indent="-482600" lvl="0" marL="457200" rtl="0" algn="ctr">
              <a:lnSpc>
                <a:spcPct val="115000"/>
              </a:lnSpc>
              <a:spcBef>
                <a:spcPts val="0"/>
              </a:spcBef>
              <a:spcAft>
                <a:spcPts val="0"/>
              </a:spcAft>
              <a:buClr>
                <a:schemeClr val="dk1"/>
              </a:buClr>
              <a:buSzPts val="4000"/>
              <a:buChar char="-"/>
            </a:pPr>
            <a:r>
              <a:rPr lang="en-US" sz="4000">
                <a:solidFill>
                  <a:schemeClr val="dk1"/>
                </a:solidFill>
              </a:rPr>
              <a:t>Password reset attempts</a:t>
            </a:r>
            <a:endParaRPr sz="4000">
              <a:solidFill>
                <a:schemeClr val="dk1"/>
              </a:solidFill>
            </a:endParaRPr>
          </a:p>
          <a:p>
            <a:pPr indent="-482600" lvl="0" marL="457200" rtl="0" algn="ctr">
              <a:lnSpc>
                <a:spcPct val="115000"/>
              </a:lnSpc>
              <a:spcBef>
                <a:spcPts val="0"/>
              </a:spcBef>
              <a:spcAft>
                <a:spcPts val="0"/>
              </a:spcAft>
              <a:buClr>
                <a:schemeClr val="dk1"/>
              </a:buClr>
              <a:buSzPts val="4000"/>
              <a:buChar char="-"/>
            </a:pPr>
            <a:r>
              <a:rPr lang="en-US" sz="4000">
                <a:solidFill>
                  <a:schemeClr val="dk1"/>
                </a:solidFill>
              </a:rPr>
              <a:t>Even a few user lockouts. </a:t>
            </a:r>
            <a:endParaRPr sz="4000">
              <a:solidFill>
                <a:schemeClr val="dk1"/>
              </a:solidFill>
            </a:endParaRPr>
          </a:p>
          <a:p>
            <a:pPr indent="0" lvl="0" marL="1371600" rtl="0" algn="l">
              <a:lnSpc>
                <a:spcPct val="115000"/>
              </a:lnSpc>
              <a:spcBef>
                <a:spcPts val="1000"/>
              </a:spcBef>
              <a:spcAft>
                <a:spcPts val="0"/>
              </a:spcAft>
              <a:buNone/>
            </a:pPr>
            <a:r>
              <a:t/>
            </a:r>
            <a:endParaRPr sz="4000">
              <a:solidFill>
                <a:schemeClr val="dk1"/>
              </a:solidFill>
            </a:endParaRPr>
          </a:p>
          <a:p>
            <a:pPr indent="0" lvl="0" marL="0" rtl="0" algn="l">
              <a:lnSpc>
                <a:spcPct val="115000"/>
              </a:lnSpc>
              <a:spcBef>
                <a:spcPts val="1000"/>
              </a:spcBef>
              <a:spcAft>
                <a:spcPts val="1000"/>
              </a:spcAft>
              <a:buNone/>
            </a:pPr>
            <a:r>
              <a:rPr lang="en-US" sz="4000">
                <a:solidFill>
                  <a:schemeClr val="dk1"/>
                </a:solidFill>
              </a:rPr>
              <a:t>With consideration we came to the conclusion that the attacker was performing a brute force attack. Although many were unsuccessful, there were quite a few accounts that were compromised. The attacker was able to gain user access and began attempting to reset the users passwords.</a:t>
            </a:r>
            <a:endParaRPr sz="4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Summary—Windows</a:t>
            </a:r>
            <a:endParaRPr/>
          </a:p>
        </p:txBody>
      </p:sp>
      <p:sp>
        <p:nvSpPr>
          <p:cNvPr id="1556" name="Google Shape;1556;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7" name="Google Shape;1557;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  Yes, they were. </a:t>
            </a:r>
            <a:endParaRPr sz="4400">
              <a:solidFill>
                <a:schemeClr val="dk1"/>
              </a:solidFill>
            </a:endParaRPr>
          </a:p>
          <a:p>
            <a:pPr indent="0" lvl="0" marL="914400" rtl="0" algn="l">
              <a:lnSpc>
                <a:spcPct val="115000"/>
              </a:lnSpc>
              <a:spcBef>
                <a:spcPts val="1200"/>
              </a:spcBef>
              <a:spcAft>
                <a:spcPts val="0"/>
              </a:spcAft>
              <a:buNone/>
            </a:pPr>
            <a:r>
              <a:t/>
            </a:r>
            <a:endParaRPr sz="4200">
              <a:solidFill>
                <a:schemeClr val="dk1"/>
              </a:solidFill>
            </a:endParaRPr>
          </a:p>
          <a:p>
            <a:pPr indent="0" lvl="0" marL="914400" rtl="0" algn="l">
              <a:lnSpc>
                <a:spcPct val="115000"/>
              </a:lnSpc>
              <a:spcBef>
                <a:spcPts val="1000"/>
              </a:spcBef>
              <a:spcAft>
                <a:spcPts val="0"/>
              </a:spcAft>
              <a:buNone/>
            </a:pPr>
            <a:r>
              <a:rPr b="1" lang="en-US" sz="4200">
                <a:solidFill>
                  <a:schemeClr val="dk1"/>
                </a:solidFill>
              </a:rPr>
              <a:t>Our goals with the thresholds were the following:</a:t>
            </a:r>
            <a:r>
              <a:rPr lang="en-US" sz="4200">
                <a:solidFill>
                  <a:schemeClr val="dk1"/>
                </a:solidFill>
              </a:rPr>
              <a:t>  </a:t>
            </a:r>
            <a:endParaRPr sz="4200">
              <a:solidFill>
                <a:schemeClr val="dk1"/>
              </a:solidFill>
            </a:endParaRPr>
          </a:p>
          <a:p>
            <a:pPr indent="0" lvl="0" marL="914400" rtl="0" algn="l">
              <a:lnSpc>
                <a:spcPct val="115000"/>
              </a:lnSpc>
              <a:spcBef>
                <a:spcPts val="1000"/>
              </a:spcBef>
              <a:spcAft>
                <a:spcPts val="0"/>
              </a:spcAft>
              <a:buNone/>
            </a:pPr>
            <a:r>
              <a:rPr lang="en-US" sz="4200">
                <a:solidFill>
                  <a:schemeClr val="dk1"/>
                </a:solidFill>
              </a:rPr>
              <a:t>   - Understanding VSI’s Normal data but not creating false positives </a:t>
            </a:r>
            <a:endParaRPr sz="4200">
              <a:solidFill>
                <a:schemeClr val="dk1"/>
              </a:solidFill>
            </a:endParaRPr>
          </a:p>
          <a:p>
            <a:pPr indent="0" lvl="0" marL="1371600" rtl="0" algn="l">
              <a:lnSpc>
                <a:spcPct val="115000"/>
              </a:lnSpc>
              <a:spcBef>
                <a:spcPts val="1000"/>
              </a:spcBef>
              <a:spcAft>
                <a:spcPts val="0"/>
              </a:spcAft>
              <a:buNone/>
            </a:pPr>
            <a:r>
              <a:rPr lang="en-US" sz="4200">
                <a:solidFill>
                  <a:schemeClr val="dk1"/>
                </a:solidFill>
              </a:rPr>
              <a:t>- We set our threshold to ensure that we don’t impact day to day to business       initiatives. </a:t>
            </a:r>
            <a:endParaRPr sz="4200">
              <a:solidFill>
                <a:schemeClr val="dk1"/>
              </a:solidFill>
            </a:endParaRPr>
          </a:p>
          <a:p>
            <a:pPr indent="0" lvl="0" marL="914400" rtl="0" algn="l">
              <a:lnSpc>
                <a:spcPct val="115000"/>
              </a:lnSpc>
              <a:spcBef>
                <a:spcPts val="1000"/>
              </a:spcBef>
              <a:spcAft>
                <a:spcPts val="0"/>
              </a:spcAft>
              <a:buNone/>
            </a:pPr>
            <a:r>
              <a:rPr lang="en-US" sz="4200">
                <a:solidFill>
                  <a:schemeClr val="dk1"/>
                </a:solidFill>
              </a:rPr>
              <a:t>    - Our thresholds were used to help guide us setting SLO’s (Service Level         Objectives)  with key performance indicators.</a:t>
            </a:r>
            <a:endParaRPr sz="4200">
              <a:solidFill>
                <a:schemeClr val="dk1"/>
              </a:solidFill>
            </a:endParaRPr>
          </a:p>
          <a:p>
            <a:pPr indent="0" lvl="0" marL="914400" rtl="0" algn="l">
              <a:lnSpc>
                <a:spcPct val="115000"/>
              </a:lnSpc>
              <a:spcBef>
                <a:spcPts val="1000"/>
              </a:spcBef>
              <a:spcAft>
                <a:spcPts val="0"/>
              </a:spcAft>
              <a:buNone/>
            </a:pPr>
            <a:r>
              <a:rPr lang="en-US" sz="4200">
                <a:solidFill>
                  <a:schemeClr val="dk1"/>
                </a:solidFill>
              </a:rPr>
              <a:t>    - VSI reviewed baseline and thresholds with our counter departments such as Operations and C-Level Executives to understand expectations. </a:t>
            </a:r>
            <a:endParaRPr sz="4200">
              <a:solidFill>
                <a:schemeClr val="dk1"/>
              </a:solidFill>
            </a:endParaRPr>
          </a:p>
          <a:p>
            <a:pPr indent="0" lvl="0" marL="914400" rtl="0" algn="l">
              <a:lnSpc>
                <a:spcPct val="115000"/>
              </a:lnSpc>
              <a:spcBef>
                <a:spcPts val="1000"/>
              </a:spcBef>
              <a:spcAft>
                <a:spcPts val="0"/>
              </a:spcAft>
              <a:buNone/>
            </a:pPr>
            <a:r>
              <a:rPr lang="en-US" sz="4200">
                <a:solidFill>
                  <a:schemeClr val="dk1"/>
                </a:solidFill>
              </a:rPr>
              <a:t>   </a:t>
            </a:r>
            <a:endParaRPr sz="4200">
              <a:solidFill>
                <a:schemeClr val="dk1"/>
              </a:solidFill>
            </a:endParaRPr>
          </a:p>
          <a:p>
            <a:pPr indent="0" lvl="0" marL="914400" rtl="0" algn="l">
              <a:lnSpc>
                <a:spcPct val="115000"/>
              </a:lnSpc>
              <a:spcBef>
                <a:spcPts val="1000"/>
              </a:spcBef>
              <a:spcAft>
                <a:spcPts val="0"/>
              </a:spcAft>
              <a:buNone/>
            </a:pPr>
            <a:r>
              <a:rPr lang="en-US" sz="4400">
                <a:solidFill>
                  <a:schemeClr val="dk1"/>
                </a:solidFill>
              </a:rPr>
              <a:t>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Summary—Windows</a:t>
            </a:r>
            <a:endParaRPr/>
          </a:p>
        </p:txBody>
      </p:sp>
      <p:sp>
        <p:nvSpPr>
          <p:cNvPr id="1563" name="Google Shape;1563;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4" name="Google Shape;1564;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Based on what we saw with the dashboard we took note of the signature increase with certain users. Those users being user_a, user_k, and user_j. These accounts seem to be responsible for user lockouts, password reset attempts, and successful logins.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solidFill>
                  <a:schemeClr val="dk1"/>
                </a:solidFill>
              </a:rPr>
              <a:t>Screenshots of Attack Logs</a:t>
            </a:r>
            <a:endParaRPr/>
          </a:p>
        </p:txBody>
      </p:sp>
      <p:sp>
        <p:nvSpPr>
          <p:cNvPr id="1570" name="Google Shape;1570;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71" name="Google Shape;1571;p110"/>
          <p:cNvPicPr preferRelativeResize="0"/>
          <p:nvPr/>
        </p:nvPicPr>
        <p:blipFill>
          <a:blip r:embed="rId3">
            <a:alphaModFix/>
          </a:blip>
          <a:stretch>
            <a:fillRect/>
          </a:stretch>
        </p:blipFill>
        <p:spPr>
          <a:xfrm>
            <a:off x="348200" y="1775800"/>
            <a:ext cx="23693523" cy="6278675"/>
          </a:xfrm>
          <a:prstGeom prst="rect">
            <a:avLst/>
          </a:prstGeom>
          <a:noFill/>
          <a:ln>
            <a:noFill/>
          </a:ln>
        </p:spPr>
      </p:pic>
      <p:pic>
        <p:nvPicPr>
          <p:cNvPr id="1572" name="Google Shape;1572;p110"/>
          <p:cNvPicPr preferRelativeResize="0"/>
          <p:nvPr/>
        </p:nvPicPr>
        <p:blipFill>
          <a:blip r:embed="rId4">
            <a:alphaModFix/>
          </a:blip>
          <a:stretch>
            <a:fillRect/>
          </a:stretch>
        </p:blipFill>
        <p:spPr>
          <a:xfrm>
            <a:off x="276550" y="8054475"/>
            <a:ext cx="16797102" cy="5368900"/>
          </a:xfrm>
          <a:prstGeom prst="rect">
            <a:avLst/>
          </a:prstGeom>
          <a:noFill/>
          <a:ln>
            <a:noFill/>
          </a:ln>
        </p:spPr>
      </p:pic>
      <p:pic>
        <p:nvPicPr>
          <p:cNvPr id="1573" name="Google Shape;1573;p110"/>
          <p:cNvPicPr preferRelativeResize="0"/>
          <p:nvPr/>
        </p:nvPicPr>
        <p:blipFill rotWithShape="1">
          <a:blip r:embed="rId5">
            <a:alphaModFix/>
          </a:blip>
          <a:srcRect b="0" l="54468" r="11356" t="0"/>
          <a:stretch/>
        </p:blipFill>
        <p:spPr>
          <a:xfrm>
            <a:off x="17009825" y="8130675"/>
            <a:ext cx="4147950" cy="4955900"/>
          </a:xfrm>
          <a:prstGeom prst="rect">
            <a:avLst/>
          </a:prstGeom>
          <a:noFill/>
          <a:ln>
            <a:noFill/>
          </a:ln>
        </p:spPr>
      </p:pic>
      <p:pic>
        <p:nvPicPr>
          <p:cNvPr id="1574" name="Google Shape;1574;p110"/>
          <p:cNvPicPr preferRelativeResize="0"/>
          <p:nvPr/>
        </p:nvPicPr>
        <p:blipFill rotWithShape="1">
          <a:blip r:embed="rId5">
            <a:alphaModFix/>
          </a:blip>
          <a:srcRect b="0" l="0" r="80485" t="0"/>
          <a:stretch/>
        </p:blipFill>
        <p:spPr>
          <a:xfrm>
            <a:off x="21049625" y="8130675"/>
            <a:ext cx="2218600" cy="4955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Summary—Apache</a:t>
            </a:r>
            <a:endParaRPr/>
          </a:p>
        </p:txBody>
      </p:sp>
      <p:sp>
        <p:nvSpPr>
          <p:cNvPr id="1580" name="Google Shape;158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1" name="Google Shape;1581;p111"/>
          <p:cNvSpPr txBox="1"/>
          <p:nvPr>
            <p:ph idx="3" type="body"/>
          </p:nvPr>
        </p:nvSpPr>
        <p:spPr>
          <a:xfrm>
            <a:off x="703375" y="18382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We found suspicious actions in HTTP method. One being POST requests were very high and </a:t>
            </a:r>
            <a:r>
              <a:rPr lang="en-US" sz="4400">
                <a:solidFill>
                  <a:schemeClr val="dk1"/>
                </a:solidFill>
              </a:rPr>
              <a:t>another being GET requests decreasing after the attack.</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were unfamiliar domains in the referrer attack logs such as New Zealand and Ukraine. </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noticed a large change in HTTP responses codes. It seems the main two were 200 and 404. There were more 404 response codes than 200 response codes. This shows that the attacker was trying to make requests that were not available on the host.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Summary—Apache</a:t>
            </a:r>
            <a:endParaRPr/>
          </a:p>
        </p:txBody>
      </p:sp>
      <p:sp>
        <p:nvSpPr>
          <p:cNvPr id="1587" name="Google Shape;1587;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8" name="Google Shape;1588;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Suspicious</a:t>
            </a:r>
            <a:r>
              <a:rPr lang="en-US" sz="4400">
                <a:solidFill>
                  <a:schemeClr val="dk1"/>
                </a:solidFill>
              </a:rPr>
              <a:t> actions were found in http method such as “post” requests which were high.</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 S</a:t>
            </a:r>
            <a:r>
              <a:rPr lang="en-US" sz="4400">
                <a:solidFill>
                  <a:schemeClr val="dk1"/>
                </a:solidFill>
              </a:rPr>
              <a:t>uspicious</a:t>
            </a:r>
            <a:r>
              <a:rPr lang="en-US" sz="4400">
                <a:solidFill>
                  <a:schemeClr val="dk1"/>
                </a:solidFill>
              </a:rPr>
              <a:t> activity found in top domains where we found </a:t>
            </a:r>
            <a:r>
              <a:rPr lang="en-US" sz="4400">
                <a:solidFill>
                  <a:schemeClr val="dk1"/>
                </a:solidFill>
              </a:rPr>
              <a:t>suspicious</a:t>
            </a:r>
            <a:r>
              <a:rPr lang="en-US" sz="4400">
                <a:solidFill>
                  <a:schemeClr val="dk1"/>
                </a:solidFill>
              </a:rPr>
              <a:t> </a:t>
            </a:r>
            <a:r>
              <a:rPr lang="en-US" sz="4400">
                <a:solidFill>
                  <a:schemeClr val="dk1"/>
                </a:solidFill>
              </a:rPr>
              <a:t>domains</a:t>
            </a:r>
            <a:r>
              <a:rPr lang="en-US" sz="4400">
                <a:solidFill>
                  <a:schemeClr val="dk1"/>
                </a:solidFill>
              </a:rPr>
              <a:t> in the attack logs and a change of number of traffic.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 significant change in response codes with 200 response codes showing less and 404 codes increased.</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Summary—Apache</a:t>
            </a:r>
            <a:endParaRPr/>
          </a:p>
        </p:txBody>
      </p:sp>
      <p:sp>
        <p:nvSpPr>
          <p:cNvPr id="1594" name="Google Shape;1594;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5" name="Google Shape;1595;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Based on what this dashboard is indicating the HTTP Method, the line graph displayed a higher attempt for clients interacting </a:t>
            </a:r>
            <a:r>
              <a:rPr lang="en-US" sz="4400">
                <a:solidFill>
                  <a:schemeClr val="dk1"/>
                </a:solidFill>
              </a:rPr>
              <a:t>with</a:t>
            </a:r>
            <a:r>
              <a:rPr lang="en-US" sz="4400">
                <a:solidFill>
                  <a:schemeClr val="dk1"/>
                </a:solidFill>
              </a:rPr>
              <a:t> the web during 4PM.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 Different User agent displays high count that may have been an attempt by users or bots.</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According to the Geolocation Bubble Map POST, HTTP Methods indicates that Ukraine had an </a:t>
            </a:r>
            <a:r>
              <a:rPr lang="en-US" sz="4400">
                <a:solidFill>
                  <a:schemeClr val="dk1"/>
                </a:solidFill>
              </a:rPr>
              <a:t>unusual</a:t>
            </a:r>
            <a:r>
              <a:rPr lang="en-US" sz="4400">
                <a:solidFill>
                  <a:schemeClr val="dk1"/>
                </a:solidFill>
              </a:rPr>
              <a:t> high count for IP network traffic.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14"/>
          <p:cNvSpPr txBox="1"/>
          <p:nvPr>
            <p:ph type="title"/>
          </p:nvPr>
        </p:nvSpPr>
        <p:spPr>
          <a:xfrm>
            <a:off x="-181291" y="-47625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solidFill>
                  <a:schemeClr val="dk1"/>
                </a:solidFill>
              </a:rPr>
              <a:t>Screenshots of Attack Logs</a:t>
            </a:r>
            <a:endParaRPr/>
          </a:p>
        </p:txBody>
      </p:sp>
      <p:sp>
        <p:nvSpPr>
          <p:cNvPr id="1601" name="Google Shape;1601;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2" name="Google Shape;1602;p114"/>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[Optional: Place images that illustrate attack findings here.]</a:t>
            </a:r>
            <a:endParaRPr sz="3900"/>
          </a:p>
        </p:txBody>
      </p:sp>
      <p:pic>
        <p:nvPicPr>
          <p:cNvPr id="1603" name="Google Shape;1603;p114"/>
          <p:cNvPicPr preferRelativeResize="0"/>
          <p:nvPr/>
        </p:nvPicPr>
        <p:blipFill>
          <a:blip r:embed="rId3">
            <a:alphaModFix/>
          </a:blip>
          <a:stretch>
            <a:fillRect/>
          </a:stretch>
        </p:blipFill>
        <p:spPr>
          <a:xfrm>
            <a:off x="-32800" y="946950"/>
            <a:ext cx="24146102" cy="4686300"/>
          </a:xfrm>
          <a:prstGeom prst="rect">
            <a:avLst/>
          </a:prstGeom>
          <a:noFill/>
          <a:ln>
            <a:noFill/>
          </a:ln>
        </p:spPr>
      </p:pic>
      <p:pic>
        <p:nvPicPr>
          <p:cNvPr id="1604" name="Google Shape;1604;p114"/>
          <p:cNvPicPr preferRelativeResize="0"/>
          <p:nvPr/>
        </p:nvPicPr>
        <p:blipFill>
          <a:blip r:embed="rId4">
            <a:alphaModFix/>
          </a:blip>
          <a:stretch>
            <a:fillRect/>
          </a:stretch>
        </p:blipFill>
        <p:spPr>
          <a:xfrm>
            <a:off x="0" y="5785650"/>
            <a:ext cx="24113302" cy="771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id="1609" name="Google Shape;1609;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10" name="Google Shape;1610;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1" name="Google Shape;1611;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12" name="Google Shape;1612;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16"/>
          <p:cNvSpPr txBox="1"/>
          <p:nvPr>
            <p:ph type="title"/>
          </p:nvPr>
        </p:nvSpPr>
        <p:spPr>
          <a:xfrm>
            <a:off x="7024224" y="-305675"/>
            <a:ext cx="97809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18" name="Google Shape;161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9" name="Google Shape;1619;p116"/>
          <p:cNvSpPr txBox="1"/>
          <p:nvPr>
            <p:ph idx="3" type="body"/>
          </p:nvPr>
        </p:nvSpPr>
        <p:spPr>
          <a:xfrm>
            <a:off x="183175" y="1729950"/>
            <a:ext cx="23463000" cy="11367000"/>
          </a:xfrm>
          <a:prstGeom prst="rect">
            <a:avLst/>
          </a:prstGeom>
        </p:spPr>
        <p:txBody>
          <a:bodyPr anchorCtr="0" anchor="t" bIns="2437975" lIns="1219000" spcFirstLastPara="1" rIns="1219000" wrap="square" tIns="0">
            <a:noAutofit/>
          </a:bodyPr>
          <a:lstStyle/>
          <a:p>
            <a:pPr indent="-495300" lvl="0" marL="914400" rtl="0" algn="l">
              <a:lnSpc>
                <a:spcPct val="115000"/>
              </a:lnSpc>
              <a:spcBef>
                <a:spcPts val="0"/>
              </a:spcBef>
              <a:spcAft>
                <a:spcPts val="0"/>
              </a:spcAft>
              <a:buClr>
                <a:schemeClr val="dk1"/>
              </a:buClr>
              <a:buSzPts val="4200"/>
              <a:buChar char="●"/>
            </a:pPr>
            <a:r>
              <a:rPr b="1" lang="en-US" sz="4200">
                <a:solidFill>
                  <a:schemeClr val="dk1"/>
                </a:solidFill>
              </a:rPr>
              <a:t>What were your overall findings from the attack that took place?</a:t>
            </a:r>
            <a:endParaRPr b="1" sz="4200">
              <a:solidFill>
                <a:schemeClr val="dk1"/>
              </a:solidFill>
            </a:endParaRPr>
          </a:p>
          <a:p>
            <a:pPr indent="0" lvl="0" marL="0" rtl="0" algn="l">
              <a:lnSpc>
                <a:spcPct val="115000"/>
              </a:lnSpc>
              <a:spcBef>
                <a:spcPts val="1000"/>
              </a:spcBef>
              <a:spcAft>
                <a:spcPts val="0"/>
              </a:spcAft>
              <a:buNone/>
            </a:pPr>
            <a:r>
              <a:t/>
            </a:r>
            <a:endParaRPr sz="3500">
              <a:solidFill>
                <a:schemeClr val="dk1"/>
              </a:solidFill>
            </a:endParaRPr>
          </a:p>
          <a:p>
            <a:pPr indent="-450850" lvl="0" marL="457200" rtl="0" algn="l">
              <a:lnSpc>
                <a:spcPct val="115000"/>
              </a:lnSpc>
              <a:spcBef>
                <a:spcPts val="1000"/>
              </a:spcBef>
              <a:spcAft>
                <a:spcPts val="0"/>
              </a:spcAft>
              <a:buClr>
                <a:schemeClr val="dk1"/>
              </a:buClr>
              <a:buSzPts val="3500"/>
              <a:buChar char="-"/>
            </a:pPr>
            <a:r>
              <a:rPr lang="en-US" sz="3500">
                <a:solidFill>
                  <a:schemeClr val="dk1"/>
                </a:solidFill>
              </a:rPr>
              <a:t>The attackers used brute force </a:t>
            </a:r>
            <a:r>
              <a:rPr lang="en-US" sz="3500">
                <a:solidFill>
                  <a:schemeClr val="dk1"/>
                </a:solidFill>
              </a:rPr>
              <a:t>attack</a:t>
            </a:r>
            <a:r>
              <a:rPr lang="en-US" sz="3500">
                <a:solidFill>
                  <a:schemeClr val="dk1"/>
                </a:solidFill>
              </a:rPr>
              <a:t> to gain access to accounts and attempted to reset passwords.</a:t>
            </a:r>
            <a:endParaRPr sz="3500">
              <a:solidFill>
                <a:schemeClr val="dk1"/>
              </a:solidFill>
            </a:endParaRPr>
          </a:p>
          <a:p>
            <a:pPr indent="0" lvl="0" marL="1371600" rtl="0" algn="l">
              <a:lnSpc>
                <a:spcPct val="115000"/>
              </a:lnSpc>
              <a:spcBef>
                <a:spcPts val="1000"/>
              </a:spcBef>
              <a:spcAft>
                <a:spcPts val="0"/>
              </a:spcAft>
              <a:buNone/>
            </a:pPr>
            <a:r>
              <a:t/>
            </a:r>
            <a:endParaRPr sz="3500">
              <a:solidFill>
                <a:schemeClr val="dk1"/>
              </a:solidFill>
            </a:endParaRPr>
          </a:p>
          <a:p>
            <a:pPr indent="-450850" lvl="0" marL="457200" rtl="0" algn="l">
              <a:lnSpc>
                <a:spcPct val="115000"/>
              </a:lnSpc>
              <a:spcBef>
                <a:spcPts val="1000"/>
              </a:spcBef>
              <a:spcAft>
                <a:spcPts val="0"/>
              </a:spcAft>
              <a:buClr>
                <a:schemeClr val="dk1"/>
              </a:buClr>
              <a:buSzPts val="3500"/>
              <a:buChar char="-"/>
            </a:pPr>
            <a:r>
              <a:rPr lang="en-US" sz="3500">
                <a:solidFill>
                  <a:schemeClr val="dk1"/>
                </a:solidFill>
              </a:rPr>
              <a:t>With the increase in 404 codes we deemed that some web applications were taken down.</a:t>
            </a:r>
            <a:endParaRPr sz="3500">
              <a:solidFill>
                <a:schemeClr val="dk1"/>
              </a:solidFill>
            </a:endParaRPr>
          </a:p>
          <a:p>
            <a:pPr indent="0" lvl="0" marL="0" rtl="0" algn="l">
              <a:lnSpc>
                <a:spcPct val="115000"/>
              </a:lnSpc>
              <a:spcBef>
                <a:spcPts val="1000"/>
              </a:spcBef>
              <a:spcAft>
                <a:spcPts val="0"/>
              </a:spcAft>
              <a:buNone/>
            </a:pPr>
            <a:r>
              <a:t/>
            </a:r>
            <a:endParaRPr sz="3500">
              <a:solidFill>
                <a:schemeClr val="dk1"/>
              </a:solidFill>
            </a:endParaRPr>
          </a:p>
          <a:p>
            <a:pPr indent="-495300" lvl="0" marL="914400" rtl="0" algn="l">
              <a:lnSpc>
                <a:spcPct val="115000"/>
              </a:lnSpc>
              <a:spcBef>
                <a:spcPts val="1000"/>
              </a:spcBef>
              <a:spcAft>
                <a:spcPts val="0"/>
              </a:spcAft>
              <a:buClr>
                <a:schemeClr val="dk1"/>
              </a:buClr>
              <a:buSzPts val="4200"/>
              <a:buChar char="●"/>
            </a:pPr>
            <a:r>
              <a:rPr b="1" lang="en-US" sz="4200">
                <a:solidFill>
                  <a:schemeClr val="dk1"/>
                </a:solidFill>
              </a:rPr>
              <a:t>To protect VSI from future attacks, what future mitigations would you recommend?</a:t>
            </a:r>
            <a:endParaRPr b="1" sz="42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450850" lvl="0" marL="457200" rtl="0" algn="l">
              <a:lnSpc>
                <a:spcPct val="115000"/>
              </a:lnSpc>
              <a:spcBef>
                <a:spcPts val="1000"/>
              </a:spcBef>
              <a:spcAft>
                <a:spcPts val="0"/>
              </a:spcAft>
              <a:buClr>
                <a:schemeClr val="dk1"/>
              </a:buClr>
              <a:buSzPts val="3500"/>
              <a:buChar char="-"/>
            </a:pPr>
            <a:r>
              <a:rPr lang="en-US" sz="3500">
                <a:solidFill>
                  <a:schemeClr val="dk1"/>
                </a:solidFill>
              </a:rPr>
              <a:t> We would </a:t>
            </a:r>
            <a:r>
              <a:rPr lang="en-US" sz="3500">
                <a:solidFill>
                  <a:schemeClr val="dk1"/>
                </a:solidFill>
              </a:rPr>
              <a:t>recommend</a:t>
            </a:r>
            <a:r>
              <a:rPr lang="en-US" sz="3500">
                <a:solidFill>
                  <a:schemeClr val="dk1"/>
                </a:solidFill>
              </a:rPr>
              <a:t> regular security audits and penetration testing. This would consist of identify address or domain vulnerabilities.</a:t>
            </a:r>
            <a:endParaRPr sz="3500">
              <a:solidFill>
                <a:schemeClr val="dk1"/>
              </a:solidFill>
            </a:endParaRPr>
          </a:p>
          <a:p>
            <a:pPr indent="0" lvl="0" marL="1371600" rtl="0" algn="l">
              <a:lnSpc>
                <a:spcPct val="115000"/>
              </a:lnSpc>
              <a:spcBef>
                <a:spcPts val="1000"/>
              </a:spcBef>
              <a:spcAft>
                <a:spcPts val="0"/>
              </a:spcAft>
              <a:buNone/>
            </a:pPr>
            <a:r>
              <a:t/>
            </a:r>
            <a:endParaRPr sz="3500">
              <a:solidFill>
                <a:schemeClr val="dk1"/>
              </a:solidFill>
            </a:endParaRPr>
          </a:p>
          <a:p>
            <a:pPr indent="-450850" lvl="0" marL="457200" rtl="0" algn="l">
              <a:lnSpc>
                <a:spcPct val="115000"/>
              </a:lnSpc>
              <a:spcBef>
                <a:spcPts val="1000"/>
              </a:spcBef>
              <a:spcAft>
                <a:spcPts val="0"/>
              </a:spcAft>
              <a:buClr>
                <a:schemeClr val="dk1"/>
              </a:buClr>
              <a:buSzPts val="3500"/>
              <a:buChar char="-"/>
            </a:pPr>
            <a:r>
              <a:rPr lang="en-US" sz="3500">
                <a:solidFill>
                  <a:schemeClr val="dk1"/>
                </a:solidFill>
              </a:rPr>
              <a:t>Another mitigation would be Intrusion Detection and Prevention System (IDPS) this will help us monitor traffic and impede malicious </a:t>
            </a:r>
            <a:r>
              <a:rPr lang="en-US" sz="3500">
                <a:solidFill>
                  <a:schemeClr val="dk1"/>
                </a:solidFill>
              </a:rPr>
              <a:t>users from entering the systems network. </a:t>
            </a:r>
            <a:endParaRPr sz="3500">
              <a:solidFill>
                <a:schemeClr val="dk1"/>
              </a:solidFill>
            </a:endParaRPr>
          </a:p>
          <a:p>
            <a:pPr indent="0" lvl="0" marL="1371600" rtl="0" algn="l">
              <a:lnSpc>
                <a:spcPct val="115000"/>
              </a:lnSpc>
              <a:spcBef>
                <a:spcPts val="1000"/>
              </a:spcBef>
              <a:spcAft>
                <a:spcPts val="0"/>
              </a:spcAft>
              <a:buNone/>
            </a:pPr>
            <a:r>
              <a:t/>
            </a:r>
            <a:endParaRPr sz="3500">
              <a:solidFill>
                <a:schemeClr val="dk1"/>
              </a:solidFill>
            </a:endParaRPr>
          </a:p>
          <a:p>
            <a:pPr indent="-450850" lvl="0" marL="457200" rtl="0" algn="l">
              <a:lnSpc>
                <a:spcPct val="115000"/>
              </a:lnSpc>
              <a:spcBef>
                <a:spcPts val="1000"/>
              </a:spcBef>
              <a:spcAft>
                <a:spcPts val="0"/>
              </a:spcAft>
              <a:buClr>
                <a:schemeClr val="dk1"/>
              </a:buClr>
              <a:buSzPts val="3500"/>
              <a:buChar char="-"/>
            </a:pPr>
            <a:r>
              <a:rPr lang="en-US" sz="3500">
                <a:solidFill>
                  <a:schemeClr val="dk1"/>
                </a:solidFill>
              </a:rPr>
              <a:t>Multi-Factor Authentication</a:t>
            </a:r>
            <a:endParaRPr sz="35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9546600" y="50400"/>
            <a:ext cx="5327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12750" lvl="0" marL="457200" rtl="0" algn="l">
              <a:lnSpc>
                <a:spcPct val="115000"/>
              </a:lnSpc>
              <a:spcBef>
                <a:spcPts val="0"/>
              </a:spcBef>
              <a:spcAft>
                <a:spcPts val="0"/>
              </a:spcAft>
              <a:buClr>
                <a:srgbClr val="374151"/>
              </a:buClr>
              <a:buSzPts val="2900"/>
              <a:buChar char="●"/>
            </a:pPr>
            <a:r>
              <a:rPr lang="en-US" sz="2900">
                <a:solidFill>
                  <a:srgbClr val="374151"/>
                </a:solidFill>
              </a:rPr>
              <a:t>In the highly competitive landscape of Technology industry , companies are constantly vying for market share. Our company Virtual Space Industries (VSI) has become a target for cyber threats. To safeguard its digital assets, the company has implemented Splunk, a leading security information and event management (SIEM) solution.  </a:t>
            </a:r>
            <a:endParaRPr sz="2900">
              <a:solidFill>
                <a:srgbClr val="374151"/>
              </a:solidFill>
            </a:endParaRPr>
          </a:p>
          <a:p>
            <a:pPr indent="0" lvl="0" marL="914400" rtl="0" algn="l">
              <a:lnSpc>
                <a:spcPct val="115000"/>
              </a:lnSpc>
              <a:spcBef>
                <a:spcPts val="1000"/>
              </a:spcBef>
              <a:spcAft>
                <a:spcPts val="0"/>
              </a:spcAft>
              <a:buNone/>
            </a:pPr>
            <a:r>
              <a:t/>
            </a:r>
            <a:endParaRPr sz="4100">
              <a:solidFill>
                <a:srgbClr val="374151"/>
              </a:solidFill>
            </a:endParaRPr>
          </a:p>
          <a:p>
            <a:pPr indent="-488950" lvl="0" marL="457200" rtl="0" algn="l">
              <a:lnSpc>
                <a:spcPct val="115000"/>
              </a:lnSpc>
              <a:spcBef>
                <a:spcPts val="1000"/>
              </a:spcBef>
              <a:spcAft>
                <a:spcPts val="0"/>
              </a:spcAft>
              <a:buClr>
                <a:srgbClr val="374151"/>
              </a:buClr>
              <a:buSzPts val="4100"/>
              <a:buChar char="●"/>
            </a:pPr>
            <a:r>
              <a:rPr lang="en-US" sz="2900">
                <a:solidFill>
                  <a:srgbClr val="374151"/>
                </a:solidFill>
              </a:rPr>
              <a:t> By using Splunk we can detect and respond to cyber threats swiftly, gain insights into the strategies employed by JobeCorp with timely identification of malicious activities which is crucial to prevent potential data breaches or service disruptions.</a:t>
            </a:r>
            <a:endParaRPr sz="2900">
              <a:solidFill>
                <a:srgbClr val="374151"/>
              </a:solidFill>
            </a:endParaRPr>
          </a:p>
          <a:p>
            <a:pPr indent="0" lvl="0" marL="0" rtl="0" algn="l">
              <a:lnSpc>
                <a:spcPct val="115000"/>
              </a:lnSpc>
              <a:spcBef>
                <a:spcPts val="1000"/>
              </a:spcBef>
              <a:spcAft>
                <a:spcPts val="0"/>
              </a:spcAft>
              <a:buNone/>
            </a:pPr>
            <a:r>
              <a:t/>
            </a:r>
            <a:endParaRPr sz="2900">
              <a:solidFill>
                <a:srgbClr val="374151"/>
              </a:solidFill>
            </a:endParaRPr>
          </a:p>
          <a:p>
            <a:pPr indent="-412750" lvl="0" marL="457200" rtl="0" algn="l">
              <a:lnSpc>
                <a:spcPct val="115000"/>
              </a:lnSpc>
              <a:spcBef>
                <a:spcPts val="1000"/>
              </a:spcBef>
              <a:spcAft>
                <a:spcPts val="0"/>
              </a:spcAft>
              <a:buClr>
                <a:srgbClr val="374151"/>
              </a:buClr>
              <a:buSzPts val="2900"/>
              <a:buChar char="●"/>
            </a:pPr>
            <a:r>
              <a:rPr lang="en-US" sz="2900">
                <a:solidFill>
                  <a:srgbClr val="374151"/>
                </a:solidFill>
              </a:rPr>
              <a:t>Splunk has been integrated into our cybersecurity framework, actively ingesting and analyzing log data from various sources, including network devices, servers, and applications. Real-time monitoring and correlation capabilities allow our security team to identify </a:t>
            </a:r>
            <a:r>
              <a:rPr lang="en-US" sz="2900">
                <a:solidFill>
                  <a:srgbClr val="374151"/>
                </a:solidFill>
              </a:rPr>
              <a:t>malicious</a:t>
            </a:r>
            <a:r>
              <a:rPr lang="en-US" sz="2900">
                <a:solidFill>
                  <a:srgbClr val="374151"/>
                </a:solidFill>
              </a:rPr>
              <a:t> behavior and potential threats .</a:t>
            </a:r>
            <a:endParaRPr sz="2900">
              <a:solidFill>
                <a:srgbClr val="374151"/>
              </a:solidFill>
            </a:endParaRPr>
          </a:p>
          <a:p>
            <a:pPr indent="0" lvl="0" marL="0" rtl="0" algn="l">
              <a:lnSpc>
                <a:spcPct val="115000"/>
              </a:lnSpc>
              <a:spcBef>
                <a:spcPts val="1000"/>
              </a:spcBef>
              <a:spcAft>
                <a:spcPts val="0"/>
              </a:spcAft>
              <a:buNone/>
            </a:pPr>
            <a:r>
              <a:t/>
            </a:r>
            <a:endParaRPr sz="4000">
              <a:solidFill>
                <a:srgbClr val="374151"/>
              </a:solidFill>
            </a:endParaRPr>
          </a:p>
          <a:p>
            <a:pPr indent="-488950" lvl="0" marL="457200" rtl="0" algn="l">
              <a:lnSpc>
                <a:spcPct val="115000"/>
              </a:lnSpc>
              <a:spcBef>
                <a:spcPts val="1000"/>
              </a:spcBef>
              <a:spcAft>
                <a:spcPts val="0"/>
              </a:spcAft>
              <a:buClr>
                <a:srgbClr val="374151"/>
              </a:buClr>
              <a:buSzPts val="4100"/>
              <a:buChar char="●"/>
            </a:pPr>
            <a:r>
              <a:rPr lang="en-US" sz="2900">
                <a:solidFill>
                  <a:srgbClr val="374151"/>
                </a:solidFill>
              </a:rPr>
              <a:t>Upon detection of potential threats, Splunk helps VSI  trigger automated alerts, prompting our SOC Analyst team to conduct a thorough investigation. The team follows a predefined incident response plan, involving isolation of affected systems, analysis of compromised data, and collaboration with </a:t>
            </a:r>
            <a:r>
              <a:rPr lang="en-US" sz="2900">
                <a:solidFill>
                  <a:srgbClr val="374151"/>
                </a:solidFill>
              </a:rPr>
              <a:t>relevant authorities if needed</a:t>
            </a:r>
            <a:r>
              <a:rPr lang="en-US" sz="2900">
                <a:solidFill>
                  <a:srgbClr val="374151"/>
                </a:solidFill>
              </a:rPr>
              <a:t>.</a:t>
            </a:r>
            <a:endParaRPr sz="5300">
              <a:solidFill>
                <a:srgbClr val="37415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927425" y="2055400"/>
            <a:ext cx="20754600" cy="8065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SzPts val="3200"/>
              <a:buChar char="●"/>
            </a:pPr>
            <a:r>
              <a:rPr lang="en-US" sz="3200"/>
              <a:t>Casual</a:t>
            </a:r>
            <a:r>
              <a:rPr lang="en-US" sz="3200"/>
              <a:t>ly</a:t>
            </a:r>
            <a:r>
              <a:rPr lang="en-US" sz="3200"/>
              <a:t> checks and assesses the effectiveness of URLs or web apps to </a:t>
            </a:r>
            <a:r>
              <a:rPr lang="en-US" sz="3200"/>
              <a:t>guarantee</a:t>
            </a:r>
            <a:r>
              <a:rPr lang="en-US" sz="3200"/>
              <a:t> the best possible user </a:t>
            </a:r>
            <a:r>
              <a:rPr lang="en-US" sz="3200"/>
              <a:t>experience</a:t>
            </a:r>
            <a:r>
              <a:rPr lang="en-US" sz="3200"/>
              <a:t> </a:t>
            </a:r>
            <a:r>
              <a:rPr lang="en-US" sz="3200"/>
              <a:t>and</a:t>
            </a:r>
            <a:r>
              <a:rPr lang="en-US" sz="3200"/>
              <a:t> performance </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Puts procedures in place to ensure the web application or URL runs </a:t>
            </a:r>
            <a:r>
              <a:rPr lang="en-US" sz="3200"/>
              <a:t>continuously</a:t>
            </a:r>
            <a:r>
              <a:rPr lang="en-US" sz="3200"/>
              <a:t> and resolves possible problems quickly to reduce downtime</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Carefully logs the amount of time it takes for the URL to react, supplying data on common and uncommon performances</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Enables Pro Active management by spotting possible issues or disturbances in the web app </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 Creates a reliable </a:t>
            </a:r>
            <a:r>
              <a:rPr lang="en-US" sz="3200"/>
              <a:t>system</a:t>
            </a:r>
            <a:r>
              <a:rPr lang="en-US" sz="3200"/>
              <a:t> for response authentication </a:t>
            </a:r>
            <a:r>
              <a:rPr lang="en-US" sz="3200"/>
              <a:t>guaranteeing</a:t>
            </a:r>
            <a:r>
              <a:rPr lang="en-US" sz="3200"/>
              <a:t> that the website shows accurate and legitimate results</a:t>
            </a:r>
            <a:endParaRPr sz="3200"/>
          </a:p>
          <a:p>
            <a:pPr indent="0" lvl="0" marL="457200" rtl="0" algn="l">
              <a:spcBef>
                <a:spcPts val="0"/>
              </a:spcBef>
              <a:spcAft>
                <a:spcPts val="0"/>
              </a:spcAft>
              <a:buNone/>
            </a:pPr>
            <a:r>
              <a:t/>
            </a:r>
            <a:endParaRPr sz="3200"/>
          </a:p>
          <a:p>
            <a:pPr indent="-431800" lvl="0" marL="457200" rtl="0" algn="l">
              <a:spcBef>
                <a:spcPts val="0"/>
              </a:spcBef>
              <a:spcAft>
                <a:spcPts val="0"/>
              </a:spcAft>
              <a:buSzPts val="3200"/>
              <a:buChar char="●"/>
            </a:pPr>
            <a:r>
              <a:rPr lang="en-US" sz="3200"/>
              <a:t>strengthens</a:t>
            </a:r>
            <a:r>
              <a:rPr lang="en-US" sz="3200"/>
              <a:t> trust and safety by authenticating the accuracy of the content being shown avoiding problems like illegal modifications or false info.</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solidFill>
                  <a:schemeClr val="dk1"/>
                </a:solidFill>
              </a:rPr>
              <a:t>Website Monitoring</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67" name="Google Shape;1367;p89"/>
          <p:cNvPicPr preferRelativeResize="0"/>
          <p:nvPr/>
        </p:nvPicPr>
        <p:blipFill>
          <a:blip r:embed="rId3">
            <a:alphaModFix/>
          </a:blip>
          <a:stretch>
            <a:fillRect/>
          </a:stretch>
        </p:blipFill>
        <p:spPr>
          <a:xfrm>
            <a:off x="152400" y="1575600"/>
            <a:ext cx="23886625" cy="1137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solidFill>
                  <a:schemeClr val="dk1"/>
                </a:solidFill>
              </a:rPr>
              <a:t>Website Monitoring</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4" name="Google Shape;1374;p90"/>
          <p:cNvPicPr preferRelativeResize="0"/>
          <p:nvPr/>
        </p:nvPicPr>
        <p:blipFill>
          <a:blip r:embed="rId3">
            <a:alphaModFix/>
          </a:blip>
          <a:stretch>
            <a:fillRect/>
          </a:stretch>
        </p:blipFill>
        <p:spPr>
          <a:xfrm>
            <a:off x="834200" y="2131275"/>
            <a:ext cx="22279798" cy="1108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Logs Analyzed</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sz="3700"/>
              <a:t>The windows logs contain details on the users activities on the server, including severity levels, any modifications the user performed, and the login status, which shows success or failure </a:t>
            </a:r>
            <a:endParaRPr sz="3700"/>
          </a:p>
        </p:txBody>
      </p:sp>
      <p:sp>
        <p:nvSpPr>
          <p:cNvPr id="1383" name="Google Shape;1383;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4" name="Google Shape;1384;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sz="3700">
                <a:solidFill>
                  <a:schemeClr val="dk1"/>
                </a:solidFill>
              </a:rPr>
              <a:t>The logs hold details on the IP </a:t>
            </a:r>
            <a:r>
              <a:rPr lang="en-US" sz="3700">
                <a:solidFill>
                  <a:schemeClr val="dk1"/>
                </a:solidFill>
              </a:rPr>
              <a:t>addresses</a:t>
            </a:r>
            <a:r>
              <a:rPr lang="en-US" sz="3700">
                <a:solidFill>
                  <a:schemeClr val="dk1"/>
                </a:solidFill>
              </a:rPr>
              <a:t> in </a:t>
            </a:r>
            <a:r>
              <a:rPr lang="en-US" sz="3700">
                <a:solidFill>
                  <a:schemeClr val="dk1"/>
                </a:solidFill>
              </a:rPr>
              <a:t>contact</a:t>
            </a:r>
            <a:r>
              <a:rPr lang="en-US" sz="3700">
                <a:solidFill>
                  <a:schemeClr val="dk1"/>
                </a:solidFill>
              </a:rPr>
              <a:t> with the servers and with the website. They show the website react to different IPs and captures the servers request which reveals the browser</a:t>
            </a:r>
            <a:endParaRPr sz="3700"/>
          </a:p>
        </p:txBody>
      </p:sp>
      <p:sp>
        <p:nvSpPr>
          <p:cNvPr id="1385" name="Google Shape;1385;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6" name="Google Shape;1386;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7" name="Google Shape;1387;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